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/>
      <a:tcStyle>
        <a:tcBdr/>
        <a:fill>
          <a:solidFill>
            <a:srgbClr val="EB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8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83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" name="Shape 2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27" name="Shape 2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2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46" name="Shape 4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47" name="image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ClrTx/>
              <a:buSzTx/>
              <a:buFontTx/>
              <a:buNone/>
              <a:defRPr sz="2200"/>
            </a:lvl1pPr>
            <a:lvl2pPr marL="0" indent="177800">
              <a:lnSpc>
                <a:spcPct val="140000"/>
              </a:lnSpc>
              <a:buClrTx/>
              <a:buSzTx/>
              <a:buFontTx/>
              <a:buNone/>
              <a:defRPr sz="2200"/>
            </a:lvl2pPr>
            <a:lvl3pPr marL="0" indent="355600">
              <a:lnSpc>
                <a:spcPct val="140000"/>
              </a:lnSpc>
              <a:buClrTx/>
              <a:buSzTx/>
              <a:buFontTx/>
              <a:buNone/>
              <a:defRPr sz="2200"/>
            </a:lvl3pPr>
            <a:lvl4pPr marL="0" indent="533400">
              <a:lnSpc>
                <a:spcPct val="140000"/>
              </a:lnSpc>
              <a:buClrTx/>
              <a:buSzTx/>
              <a:buFontTx/>
              <a:buNone/>
              <a:defRPr sz="2200"/>
            </a:lvl4pPr>
            <a:lvl5pPr marL="0" indent="685800">
              <a:lnSpc>
                <a:spcPct val="140000"/>
              </a:lnSpc>
              <a:buClrTx/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Shape 58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59" name="Shape 59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6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ad 1 line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72" name="Shape 72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73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178284" y="836612"/>
            <a:ext cx="8785226" cy="431999"/>
          </a:xfrm>
          <a:prstGeom prst="rect">
            <a:avLst/>
          </a:prstGeom>
          <a:solidFill>
            <a:srgbClr val="0057C8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3"/>
          </p:nvPr>
        </p:nvSpPr>
        <p:spPr>
          <a:xfrm>
            <a:off x="179509" y="1414799"/>
            <a:ext cx="8784978" cy="5040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ad 2 lines &amp;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86" name="Shape 8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87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179387" y="836612"/>
            <a:ext cx="8784000" cy="756000"/>
          </a:xfrm>
          <a:prstGeom prst="rect">
            <a:avLst/>
          </a:prstGeom>
          <a:solidFill>
            <a:srgbClr val="0057C8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3"/>
          </p:nvPr>
        </p:nvSpPr>
        <p:spPr>
          <a:xfrm>
            <a:off x="179509" y="1738800"/>
            <a:ext cx="8784978" cy="47160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00" name="Shape 100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01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half" idx="13"/>
          </p:nvPr>
        </p:nvSpPr>
        <p:spPr>
          <a:xfrm>
            <a:off x="4715512" y="836712"/>
            <a:ext cx="4248001" cy="56159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(blue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14" name="Shape 11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24" name="Shape 12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25" name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179387" y="3045072"/>
            <a:ext cx="8784000" cy="4672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179387" y="3852000"/>
            <a:ext cx="7200901" cy="1269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</a:lvl1pPr>
            <a:lvl2pPr marL="0" indent="63500">
              <a:buClrTx/>
              <a:buSzTx/>
              <a:buFontTx/>
              <a:buNone/>
            </a:lvl2pPr>
            <a:lvl3pPr marL="0" indent="215900">
              <a:buClrTx/>
              <a:buSzTx/>
              <a:buFontTx/>
              <a:buNone/>
            </a:lvl3pPr>
            <a:lvl4pPr marL="0" indent="317500">
              <a:buClrTx/>
              <a:buSzTx/>
              <a:buFontTx/>
              <a:buNone/>
            </a:lvl4pPr>
            <a:lvl5pPr marL="0" indent="3048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137" name="Shape 13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13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© NEC Corporation 2017</a:t>
            </a:r>
          </a:p>
        </p:txBody>
      </p:sp>
      <p:sp>
        <p:nvSpPr>
          <p:cNvPr id="5" name="Shape 5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NEC Group Internal Use Only</a:t>
            </a:r>
          </a:p>
        </p:txBody>
      </p:sp>
      <p:pic>
        <p:nvPicPr>
          <p:cNvPr id="6" name="image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4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5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8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image9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10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96787" y="2146500"/>
              <a:ext cx="8466647" cy="993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11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949687" y="3525123"/>
              <a:ext cx="6188076" cy="2530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/>
          <a:lstStyle/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254000" marR="0" indent="-74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▌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386249" marR="0" indent="-2624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●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561427" marR="0" indent="-9342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631998" marR="0" indent="-5599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–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742421" marR="0" indent="-185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00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72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44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16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rtificial_neural_network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179388" y="2420888"/>
            <a:ext cx="8783999" cy="1091424"/>
          </a:xfrm>
          <a:prstGeom prst="rect">
            <a:avLst/>
          </a:prstGeom>
        </p:spPr>
        <p:txBody>
          <a:bodyPr/>
          <a:lstStyle/>
          <a:p>
            <a:pPr defTabSz="896111">
              <a:defRPr sz="2744"/>
            </a:pPr>
            <a:r>
              <a:rPr dirty="0"/>
              <a:t>Neural Network and Sequence Models.pptx</a:t>
            </a:r>
            <a:br>
              <a:rPr dirty="0"/>
            </a:br>
            <a:endParaRPr dirty="0"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107503" y="5949279"/>
            <a:ext cx="2808314" cy="765523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32"/>
            </a:pPr>
            <a:endParaRPr dirty="0"/>
          </a:p>
        </p:txBody>
      </p:sp>
      <p:sp>
        <p:nvSpPr>
          <p:cNvPr id="5" name="Shape 202">
            <a:extLst>
              <a:ext uri="{FF2B5EF4-FFF2-40B4-BE49-F238E27FC236}">
                <a16:creationId xmlns:a16="http://schemas.microsoft.com/office/drawing/2014/main" id="{59A6D535-C919-431F-BF4C-36D67BF6CC58}"/>
              </a:ext>
            </a:extLst>
          </p:cNvPr>
          <p:cNvSpPr/>
          <p:nvPr/>
        </p:nvSpPr>
        <p:spPr>
          <a:xfrm>
            <a:off x="5152933" y="5723467"/>
            <a:ext cx="3883564" cy="989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From Logistic Regression to Perception </a:t>
            </a:r>
          </a:p>
        </p:txBody>
      </p:sp>
      <p:sp>
        <p:nvSpPr>
          <p:cNvPr id="228" name="Shape 228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72" y="1673717"/>
            <a:ext cx="8528892" cy="378515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2724938" y="2332088"/>
            <a:ext cx="170512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(Activation function:</a:t>
            </a:r>
          </a:p>
          <a:p>
            <a:r>
              <a:t>Sigmoid)</a:t>
            </a:r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1F24C705-665C-4D10-A6F0-5A76E9E29FBE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Forward Propagation and Loss Calculation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1022791"/>
            <a:ext cx="8783999" cy="50180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178838" y="896988"/>
            <a:ext cx="195133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Forward Propagation:</a:t>
            </a:r>
          </a:p>
        </p:txBody>
      </p:sp>
      <p:sp>
        <p:nvSpPr>
          <p:cNvPr id="236" name="Shape 236"/>
          <p:cNvSpPr/>
          <p:nvPr/>
        </p:nvSpPr>
        <p:spPr>
          <a:xfrm>
            <a:off x="2509038" y="5291188"/>
            <a:ext cx="158601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Loss Calculation:</a:t>
            </a:r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FB4B471F-403C-4DDA-AFDA-D1DA9E7A8BA6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Backward Propagation to Calculate Gradient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76" y="824818"/>
            <a:ext cx="7346728" cy="55314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5252238" y="1023988"/>
            <a:ext cx="380007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Chain </a:t>
            </a:r>
            <a:r>
              <a:rPr dirty="0" err="1"/>
              <a:t>derivation：l</a:t>
            </a:r>
            <a:r>
              <a:rPr lang="en-US" dirty="0" err="1"/>
              <a:t>oss</a:t>
            </a:r>
            <a:r>
              <a:rPr dirty="0"/>
              <a:t>’ * g’ * f’  = l</a:t>
            </a:r>
            <a:r>
              <a:rPr lang="en-US" dirty="0"/>
              <a:t>oss</a:t>
            </a:r>
            <a:r>
              <a:rPr dirty="0"/>
              <a:t>(g(f(x)))’  </a:t>
            </a:r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866E6136-3631-4FCD-AC1E-823217B8568A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Backward Propagation and Weight Update</a:t>
            </a: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916843"/>
            <a:ext cx="7546829" cy="534735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1094588" y="916843"/>
            <a:ext cx="6578253" cy="2555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3800" y="1012918"/>
            <a:ext cx="3148038" cy="236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Backward Propagation and Weight Update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956172"/>
            <a:ext cx="7435799" cy="51164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02">
            <a:extLst>
              <a:ext uri="{FF2B5EF4-FFF2-40B4-BE49-F238E27FC236}">
                <a16:creationId xmlns:a16="http://schemas.microsoft.com/office/drawing/2014/main" id="{19CB9ACC-63B5-4D2D-B0B1-DB9C56D371E4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Neural Networks Non-Linear Classification</a:t>
            </a:r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8" y="1244475"/>
            <a:ext cx="8679544" cy="386008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17612" y="5580868"/>
            <a:ext cx="127001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261638" y="328458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388638" y="341158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244197" y="5354688"/>
            <a:ext cx="27233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3"/>
              </a:rPr>
              <a:t>https://playground.tensorflow.org</a:t>
            </a:r>
          </a:p>
        </p:txBody>
      </p:sp>
      <p:sp>
        <p:nvSpPr>
          <p:cNvPr id="9" name="Shape 202">
            <a:extLst>
              <a:ext uri="{FF2B5EF4-FFF2-40B4-BE49-F238E27FC236}">
                <a16:creationId xmlns:a16="http://schemas.microsoft.com/office/drawing/2014/main" id="{F8475DBD-93BC-4D30-BEA5-6B83DDDDB4F4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RNN Overview </a:t>
            </a:r>
          </a:p>
        </p:txBody>
      </p:sp>
      <p:sp>
        <p:nvSpPr>
          <p:cNvPr id="263" name="Shape 263"/>
          <p:cNvSpPr/>
          <p:nvPr/>
        </p:nvSpPr>
        <p:spPr>
          <a:xfrm>
            <a:off x="28087" y="1425284"/>
            <a:ext cx="9232654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Why we need Recursive Neural Network(RNN) since we already have DNN? 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The input and output is </a:t>
            </a:r>
            <a:r>
              <a:rPr b="1" dirty="0"/>
              <a:t>independent</a:t>
            </a:r>
            <a:r>
              <a:rPr dirty="0"/>
              <a:t> using DNN. For some task, there is </a:t>
            </a:r>
            <a:endParaRPr lang="en-US" altLang="zh-CN" dirty="0"/>
          </a:p>
          <a:p>
            <a:pPr>
              <a:defRPr sz="2000"/>
            </a:pPr>
            <a:r>
              <a:rPr b="1" dirty="0"/>
              <a:t>correlation</a:t>
            </a:r>
            <a:r>
              <a:rPr dirty="0"/>
              <a:t> between input </a:t>
            </a:r>
            <a:r>
              <a:rPr b="1" dirty="0"/>
              <a:t>sequence</a:t>
            </a:r>
            <a:r>
              <a:rPr dirty="0"/>
              <a:t>. e.g. I am from China, my native language </a:t>
            </a:r>
            <a:endParaRPr lang="en-US" altLang="zh-CN" dirty="0"/>
          </a:p>
          <a:p>
            <a:pPr>
              <a:defRPr sz="2000"/>
            </a:pPr>
            <a:r>
              <a:rPr dirty="0"/>
              <a:t>is </a:t>
            </a:r>
            <a:r>
              <a:rPr dirty="0" err="1"/>
              <a:t>chinese</a:t>
            </a:r>
            <a:r>
              <a:rPr dirty="0"/>
              <a:t>.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 dirty="0"/>
              <a:t>Recursive</a:t>
            </a:r>
            <a:r>
              <a:rPr dirty="0"/>
              <a:t>: Every unit does the same task.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 dirty="0"/>
              <a:t>Memory</a:t>
            </a:r>
            <a:r>
              <a:rPr dirty="0"/>
              <a:t>: The output depends on both current input and memory. 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5" name="Shape 202">
            <a:extLst>
              <a:ext uri="{FF2B5EF4-FFF2-40B4-BE49-F238E27FC236}">
                <a16:creationId xmlns:a16="http://schemas.microsoft.com/office/drawing/2014/main" id="{06FA3DCA-4A02-436D-8A97-F775C3EFD492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RNN Structure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29" y="1085039"/>
            <a:ext cx="7408704" cy="468792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373019" y="4405717"/>
            <a:ext cx="7602465" cy="16918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29364" y="4479634"/>
            <a:ext cx="8492066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 dirty="0" err="1"/>
              <a:t>Xt</a:t>
            </a:r>
            <a:r>
              <a:rPr dirty="0"/>
              <a:t>: the input of current t. (e.g. each word  of a sentence)</a:t>
            </a:r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b="1" dirty="0"/>
              <a:t>St</a:t>
            </a:r>
            <a:r>
              <a:rPr dirty="0"/>
              <a:t>: the memory of current t.                                   f could be Tanh, etc.   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 dirty="0" err="1"/>
              <a:t>Ot</a:t>
            </a:r>
            <a:r>
              <a:rPr dirty="0"/>
              <a:t>: the memory of current t. It could be the predicted probability for next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 the candidate word.</a:t>
            </a:r>
          </a:p>
          <a:p>
            <a:pPr>
              <a:defRPr sz="2000"/>
            </a:pPr>
            <a:endParaRPr dirty="0"/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0440" y="5017625"/>
            <a:ext cx="2229883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6790" y="6071208"/>
            <a:ext cx="2479110" cy="37817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4356888" y="4241469"/>
            <a:ext cx="2029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I </a:t>
            </a:r>
          </a:p>
        </p:txBody>
      </p:sp>
      <p:sp>
        <p:nvSpPr>
          <p:cNvPr id="273" name="Shape 273"/>
          <p:cNvSpPr/>
          <p:nvPr/>
        </p:nvSpPr>
        <p:spPr>
          <a:xfrm>
            <a:off x="5474488" y="42414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like </a:t>
            </a:r>
          </a:p>
        </p:txBody>
      </p:sp>
      <p:sp>
        <p:nvSpPr>
          <p:cNvPr id="274" name="Shape 274"/>
          <p:cNvSpPr/>
          <p:nvPr/>
        </p:nvSpPr>
        <p:spPr>
          <a:xfrm>
            <a:off x="6909589" y="4241469"/>
            <a:ext cx="69727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reading</a:t>
            </a:r>
          </a:p>
        </p:txBody>
      </p:sp>
      <p:sp>
        <p:nvSpPr>
          <p:cNvPr id="275" name="Shape 275"/>
          <p:cNvSpPr/>
          <p:nvPr/>
        </p:nvSpPr>
        <p:spPr>
          <a:xfrm>
            <a:off x="4458488" y="17522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like </a:t>
            </a:r>
          </a:p>
        </p:txBody>
      </p:sp>
      <p:sp>
        <p:nvSpPr>
          <p:cNvPr id="276" name="Shape 276"/>
          <p:cNvSpPr/>
          <p:nvPr/>
        </p:nvSpPr>
        <p:spPr>
          <a:xfrm>
            <a:off x="5525289" y="1752269"/>
            <a:ext cx="69727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reading</a:t>
            </a:r>
          </a:p>
        </p:txBody>
      </p:sp>
      <p:sp>
        <p:nvSpPr>
          <p:cNvPr id="14" name="Shape 202">
            <a:extLst>
              <a:ext uri="{FF2B5EF4-FFF2-40B4-BE49-F238E27FC236}">
                <a16:creationId xmlns:a16="http://schemas.microsoft.com/office/drawing/2014/main" id="{D9753EF1-0BD4-46FC-B3E2-CEE060CB1574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RNN Structure</a:t>
            </a:r>
          </a:p>
        </p:txBody>
      </p:sp>
      <p:sp>
        <p:nvSpPr>
          <p:cNvPr id="280" name="Shape 280"/>
          <p:cNvSpPr/>
          <p:nvPr/>
        </p:nvSpPr>
        <p:spPr>
          <a:xfrm>
            <a:off x="327764" y="949034"/>
            <a:ext cx="8762974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S is invisible status that captures the information of previous sequence.</a:t>
            </a:r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Output is a combination of the current input and previous information.</a:t>
            </a:r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Unfortunately, not all the previous information can be captured. </a:t>
            </a:r>
            <a:endParaRPr lang="en-US" altLang="zh-CN" dirty="0"/>
          </a:p>
          <a:p>
            <a:pPr lvl="1">
              <a:buSzPct val="100000"/>
              <a:defRPr sz="2000"/>
            </a:pPr>
            <a:r>
              <a:rPr dirty="0"/>
              <a:t>(Limited Memory?)</a:t>
            </a:r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Each unit of RNN share the same set of parameters (U, V, W)</a:t>
            </a:r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Output is not mandatory for every unit. (e.g. Text Sentiment Classification </a:t>
            </a:r>
            <a:endParaRPr lang="en-US" altLang="zh-CN" dirty="0"/>
          </a:p>
          <a:p>
            <a:pPr lvl="1">
              <a:buSzPct val="100000"/>
              <a:defRPr sz="2000"/>
            </a:pPr>
            <a:r>
              <a:rPr dirty="0"/>
              <a:t>only requires the final output of the last unit.  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5" name="Shape 202">
            <a:extLst>
              <a:ext uri="{FF2B5EF4-FFF2-40B4-BE49-F238E27FC236}">
                <a16:creationId xmlns:a16="http://schemas.microsoft.com/office/drawing/2014/main" id="{62FFEBF5-C309-4211-A61B-11E045C77015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RNN and BPTT</a:t>
            </a:r>
          </a:p>
        </p:txBody>
      </p:sp>
      <p:pic>
        <p:nvPicPr>
          <p:cNvPr id="28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69900" y="940770"/>
            <a:ext cx="7977816" cy="52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5552" y="2425577"/>
            <a:ext cx="2136960" cy="325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1365" y="2744325"/>
            <a:ext cx="2045333" cy="42926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3801855" y="4345442"/>
            <a:ext cx="755105" cy="6953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7484228" y="4302809"/>
            <a:ext cx="907356" cy="6953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684755" y="5018542"/>
            <a:ext cx="907356" cy="325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6646550" y="5018542"/>
            <a:ext cx="98376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Chain Rule</a:t>
            </a:r>
          </a:p>
        </p:txBody>
      </p:sp>
      <p:sp>
        <p:nvSpPr>
          <p:cNvPr id="291" name="Shape 291"/>
          <p:cNvSpPr/>
          <p:nvPr/>
        </p:nvSpPr>
        <p:spPr>
          <a:xfrm>
            <a:off x="2667788" y="3047669"/>
            <a:ext cx="2029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I </a:t>
            </a:r>
          </a:p>
        </p:txBody>
      </p:sp>
      <p:sp>
        <p:nvSpPr>
          <p:cNvPr id="292" name="Shape 292"/>
          <p:cNvSpPr/>
          <p:nvPr/>
        </p:nvSpPr>
        <p:spPr>
          <a:xfrm>
            <a:off x="3594888" y="30476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like </a:t>
            </a:r>
          </a:p>
        </p:txBody>
      </p:sp>
      <p:sp>
        <p:nvSpPr>
          <p:cNvPr id="293" name="Shape 293"/>
          <p:cNvSpPr/>
          <p:nvPr/>
        </p:nvSpPr>
        <p:spPr>
          <a:xfrm>
            <a:off x="4610888" y="3047669"/>
            <a:ext cx="80587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listening </a:t>
            </a:r>
          </a:p>
        </p:txBody>
      </p:sp>
      <p:sp>
        <p:nvSpPr>
          <p:cNvPr id="294" name="Shape 294"/>
          <p:cNvSpPr/>
          <p:nvPr/>
        </p:nvSpPr>
        <p:spPr>
          <a:xfrm>
            <a:off x="5537988" y="3047669"/>
            <a:ext cx="3018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to </a:t>
            </a:r>
          </a:p>
        </p:txBody>
      </p:sp>
      <p:sp>
        <p:nvSpPr>
          <p:cNvPr id="295" name="Shape 295"/>
          <p:cNvSpPr/>
          <p:nvPr/>
        </p:nvSpPr>
        <p:spPr>
          <a:xfrm>
            <a:off x="6388284" y="3047669"/>
            <a:ext cx="71689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Britpop </a:t>
            </a:r>
          </a:p>
        </p:txBody>
      </p:sp>
      <p:sp>
        <p:nvSpPr>
          <p:cNvPr id="296" name="Shape 296"/>
          <p:cNvSpPr/>
          <p:nvPr/>
        </p:nvSpPr>
        <p:spPr>
          <a:xfrm>
            <a:off x="2667788" y="13585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like </a:t>
            </a:r>
          </a:p>
        </p:txBody>
      </p:sp>
      <p:sp>
        <p:nvSpPr>
          <p:cNvPr id="297" name="Shape 297"/>
          <p:cNvSpPr/>
          <p:nvPr/>
        </p:nvSpPr>
        <p:spPr>
          <a:xfrm>
            <a:off x="3531388" y="1358569"/>
            <a:ext cx="80587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listening </a:t>
            </a:r>
          </a:p>
        </p:txBody>
      </p:sp>
      <p:sp>
        <p:nvSpPr>
          <p:cNvPr id="298" name="Shape 298"/>
          <p:cNvSpPr/>
          <p:nvPr/>
        </p:nvSpPr>
        <p:spPr>
          <a:xfrm>
            <a:off x="4521988" y="1358569"/>
            <a:ext cx="3018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to </a:t>
            </a:r>
          </a:p>
        </p:txBody>
      </p:sp>
      <p:sp>
        <p:nvSpPr>
          <p:cNvPr id="299" name="Shape 299"/>
          <p:cNvSpPr/>
          <p:nvPr/>
        </p:nvSpPr>
        <p:spPr>
          <a:xfrm>
            <a:off x="5435784" y="1358569"/>
            <a:ext cx="71689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Britpop </a:t>
            </a:r>
          </a:p>
        </p:txBody>
      </p:sp>
      <p:sp>
        <p:nvSpPr>
          <p:cNvPr id="20" name="Shape 202">
            <a:extLst>
              <a:ext uri="{FF2B5EF4-FFF2-40B4-BE49-F238E27FC236}">
                <a16:creationId xmlns:a16="http://schemas.microsoft.com/office/drawing/2014/main" id="{FCCEFED8-2A63-4DFC-B3AE-572FB6F6270A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694944">
              <a:defRPr sz="1824"/>
            </a:lvl1pPr>
          </a:lstStyle>
          <a:p>
            <a:r>
              <a:rPr lang="en-US" dirty="0"/>
              <a:t>Syllabus</a:t>
            </a:r>
          </a:p>
        </p:txBody>
      </p:sp>
      <p:sp>
        <p:nvSpPr>
          <p:cNvPr id="154" name="Shape 154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567952" y="1196751"/>
            <a:ext cx="4200760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Neural Networks Overview</a:t>
            </a:r>
          </a:p>
          <a:p>
            <a:pPr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Recursive Neural Network (RNN)</a:t>
            </a:r>
          </a:p>
          <a:p>
            <a:pPr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Long Short-term Memory (LSTM)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/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FD3D123F-2A25-45E7-A897-F731C8775F30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Model:RNN and BPTT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239" y="777928"/>
            <a:ext cx="7897021" cy="56156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4614550" y="5234442"/>
            <a:ext cx="98376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Chain Rule</a:t>
            </a:r>
          </a:p>
        </p:txBody>
      </p:sp>
      <p:sp>
        <p:nvSpPr>
          <p:cNvPr id="305" name="Shape 305"/>
          <p:cNvSpPr/>
          <p:nvPr/>
        </p:nvSpPr>
        <p:spPr>
          <a:xfrm>
            <a:off x="3064628" y="5144854"/>
            <a:ext cx="907356" cy="46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BE916471-BFD9-4113-8DD6-2F4E4C6B57C4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Model:Bi-direct RNN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227" y="2749504"/>
            <a:ext cx="8364891" cy="326471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-20320" y="866484"/>
            <a:ext cx="8841521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Bi-direct RNN: The output not only depends on the previous sequence but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also the followings.</a:t>
            </a:r>
          </a:p>
          <a:p>
            <a:pPr>
              <a:defRPr sz="2000"/>
            </a:pPr>
            <a:endParaRPr dirty="0"/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5D56DD04-EE01-4DF1-91A6-F124CCA7775F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Model:Deep Bi-direct RNN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328" y="1659612"/>
            <a:ext cx="8411344" cy="4272217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-20320" y="843803"/>
            <a:ext cx="555559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000"/>
            </a:lvl1pPr>
          </a:lstStyle>
          <a:p>
            <a:r>
              <a:t>Deep Bi-direct RNN: Multi-layer Bi-direct RNN</a:t>
            </a:r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855A4DA9-FEE6-46A8-976A-C4F9E2AEAE0F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Model:Image to Text Use Case 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5359"/>
            <a:ext cx="9144000" cy="52672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1156488" y="2920669"/>
            <a:ext cx="10526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Fix AlexNet </a:t>
            </a:r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6E13688C-AF9D-45F6-96E2-8C6A80CC3993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Model:Image to Text Use Case 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65" y="656164"/>
            <a:ext cx="8666935" cy="586871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3512338" y="2344788"/>
            <a:ext cx="5203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lang="en-US" dirty="0"/>
              <a:t>straw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4362450" y="2354313"/>
            <a:ext cx="5203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lang="en-US" dirty="0"/>
              <a:t>hat</a:t>
            </a:r>
            <a:endParaRPr dirty="0"/>
          </a:p>
        </p:txBody>
      </p:sp>
      <p:sp>
        <p:nvSpPr>
          <p:cNvPr id="327" name="Shape 327"/>
          <p:cNvSpPr/>
          <p:nvPr/>
        </p:nvSpPr>
        <p:spPr>
          <a:xfrm>
            <a:off x="5073964" y="2344788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endParaRPr dirty="0"/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F82BAB4F-30A4-4FCD-B6C1-555742ABEBCF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</a:t>
            </a:r>
          </a:p>
        </p:txBody>
      </p:sp>
      <p:sp>
        <p:nvSpPr>
          <p:cNvPr id="331" name="Shape 331"/>
          <p:cNvSpPr/>
          <p:nvPr/>
        </p:nvSpPr>
        <p:spPr>
          <a:xfrm>
            <a:off x="327764" y="949034"/>
            <a:ext cx="9146069" cy="4464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RNN is a solution to integrate the previous memory with the current input. </a:t>
            </a:r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However, there is Short Term Memory Issue for RNN. Specifically, RNN is </a:t>
            </a:r>
            <a:endParaRPr lang="en-US" altLang="zh-CN" dirty="0"/>
          </a:p>
          <a:p>
            <a:pPr lvl="1">
              <a:buSzPct val="100000"/>
              <a:defRPr sz="2000"/>
            </a:pPr>
            <a:r>
              <a:rPr dirty="0"/>
              <a:t>not able to capture the memory that is far from the current time.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 marL="285750" lvl="1" indent="-285750">
              <a:buSzPct val="100000"/>
              <a:buFont typeface="Arial"/>
              <a:buChar char="•"/>
              <a:defRPr sz="2000"/>
            </a:pPr>
            <a:r>
              <a:rPr dirty="0"/>
              <a:t>Solution: Long Short Term Memory (LSTM)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88" y="2309220"/>
            <a:ext cx="2045333" cy="429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994688" y="2738488"/>
            <a:ext cx="314315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St = </a:t>
            </a:r>
            <a:r>
              <a:rPr dirty="0" err="1"/>
              <a:t>fff</a:t>
            </a:r>
            <a:r>
              <a:rPr dirty="0"/>
              <a:t>(St-3) </a:t>
            </a:r>
            <a:r>
              <a:rPr dirty="0">
                <a:solidFill>
                  <a:srgbClr val="FF2600"/>
                </a:solidFill>
              </a:rPr>
              <a:t> if any of f’ = 0 then </a:t>
            </a:r>
            <a:r>
              <a:rPr dirty="0" err="1">
                <a:solidFill>
                  <a:srgbClr val="FF2600"/>
                </a:solidFill>
              </a:rPr>
              <a:t>fff</a:t>
            </a:r>
            <a:r>
              <a:rPr dirty="0">
                <a:solidFill>
                  <a:srgbClr val="FF2600"/>
                </a:solidFill>
              </a:rPr>
              <a:t>’ = 0</a:t>
            </a:r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AF5DE3FA-F947-4B13-892B-6AE3856061C6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</a:t>
            </a:r>
          </a:p>
        </p:txBody>
      </p:sp>
      <p:pic>
        <p:nvPicPr>
          <p:cNvPr id="3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20" y="2733287"/>
            <a:ext cx="8397380" cy="318202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391264" y="872834"/>
            <a:ext cx="8112155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LSTM is one type of RNN with similar structure.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Difference: The Cell of LSTM has been transformed with Gates. The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lang="en-US" dirty="0"/>
              <a:t>u</a:t>
            </a:r>
            <a:r>
              <a:rPr dirty="0"/>
              <a:t>seful</a:t>
            </a:r>
            <a:r>
              <a:rPr lang="en-US" altLang="zh-CN" dirty="0"/>
              <a:t> </a:t>
            </a:r>
            <a:r>
              <a:rPr dirty="0"/>
              <a:t>information will be continuously passed on. 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305DC03C-B3C1-4CEF-96EB-528AFC47B6FC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</a:t>
            </a:r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2124408"/>
            <a:ext cx="6140701" cy="39185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397676" y="771234"/>
            <a:ext cx="8865566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Key of LSTM: Cell State. Information is passed on through a conveyer belt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like chain with limited linear interaction, which make it possible to stay the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same.  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2600"/>
                </a:solidFill>
              </a:defRPr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933EEB3F-789B-4E98-83AE-A8AC4D07E35D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</a:t>
            </a:r>
          </a:p>
        </p:txBody>
      </p:sp>
      <p:pic>
        <p:nvPicPr>
          <p:cNvPr id="3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930" y="3532804"/>
            <a:ext cx="3042516" cy="258351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316229" y="1139534"/>
            <a:ext cx="8310927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rPr dirty="0"/>
              <a:t>How to control cell state in LSTM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Uses gates to select, eliminate or update information to call state with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sigmoid and pointwise operation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The range of sigmoid output is from 0 to 1 (Block/Pass)   </a:t>
            </a:r>
          </a:p>
          <a:p>
            <a:pPr>
              <a:defRPr sz="2000"/>
            </a:pPr>
            <a:endParaRPr dirty="0"/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EC9E893C-BFC9-417A-90F1-F9D2F2632330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 Gates</a:t>
            </a:r>
          </a:p>
        </p:txBody>
      </p:sp>
      <p:pic>
        <p:nvPicPr>
          <p:cNvPr id="3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13" y="2932451"/>
            <a:ext cx="8302374" cy="3037454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9067" y="790399"/>
            <a:ext cx="8504890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Step 1: Forget Gate: Determine</a:t>
            </a:r>
            <a:r>
              <a:rPr lang="en-US" dirty="0"/>
              <a:t>s</a:t>
            </a:r>
            <a:r>
              <a:rPr dirty="0"/>
              <a:t> which part/the percentage of previous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output should be remained in cell status. e.g. ‘ The air </a:t>
            </a:r>
            <a:r>
              <a:rPr dirty="0">
                <a:solidFill>
                  <a:srgbClr val="0433FF"/>
                </a:solidFill>
              </a:rPr>
              <a:t>used to be fresh</a:t>
            </a:r>
            <a:endParaRPr lang="en-US" altLang="zh-CN" dirty="0">
              <a:solidFill>
                <a:srgbClr val="0433FF"/>
              </a:solidFill>
            </a:endParaRPr>
          </a:p>
          <a:p>
            <a:pPr>
              <a:buSzPct val="100000"/>
              <a:defRPr sz="2000"/>
            </a:pPr>
            <a:r>
              <a:rPr dirty="0"/>
              <a:t> here. However, it has been </a:t>
            </a:r>
            <a:r>
              <a:rPr dirty="0">
                <a:solidFill>
                  <a:srgbClr val="AA7942"/>
                </a:solidFill>
              </a:rPr>
              <a:t>polluted</a:t>
            </a:r>
            <a:r>
              <a:rPr dirty="0"/>
              <a:t>. </a:t>
            </a:r>
          </a:p>
          <a:p>
            <a:pPr>
              <a:defRPr sz="2000"/>
            </a:pPr>
            <a:endParaRPr dirty="0"/>
          </a:p>
        </p:txBody>
      </p:sp>
      <p:sp>
        <p:nvSpPr>
          <p:cNvPr id="354" name="Shape 354"/>
          <p:cNvSpPr/>
          <p:nvPr/>
        </p:nvSpPr>
        <p:spPr>
          <a:xfrm>
            <a:off x="6166638" y="4618088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Sigmoid: 0~1</a:t>
            </a:r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682D8C1B-F007-4ACC-9F2E-161B3261BC42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Overall Induction of Neural Networks</a:t>
            </a:r>
          </a:p>
        </p:txBody>
      </p:sp>
      <p:sp>
        <p:nvSpPr>
          <p:cNvPr id="159" name="Shape 159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2401" y="881883"/>
            <a:ext cx="9104413" cy="547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Artificial neural networks</a:t>
            </a:r>
            <a:r>
              <a:rPr dirty="0"/>
              <a:t> (ANN) or connectionist systems are computing systems vaguely inspired by the</a:t>
            </a:r>
            <a:endParaRPr lang="en-US" altLang="zh-CN" dirty="0"/>
          </a:p>
          <a:p>
            <a:r>
              <a:rPr dirty="0"/>
              <a:t>biological neural networks that constitute animal brains.</a:t>
            </a:r>
          </a:p>
          <a:p>
            <a:endParaRPr dirty="0"/>
          </a:p>
          <a:p>
            <a:r>
              <a:rPr dirty="0"/>
              <a:t>An ANN is based on a collection of connected units or nodes called artificial </a:t>
            </a:r>
            <a:r>
              <a:rPr b="1" dirty="0"/>
              <a:t>neurons</a:t>
            </a:r>
            <a:r>
              <a:rPr dirty="0"/>
              <a:t>, which loosely model the</a:t>
            </a:r>
            <a:endParaRPr lang="en-US" altLang="zh-CN" dirty="0"/>
          </a:p>
          <a:p>
            <a:r>
              <a:rPr dirty="0"/>
              <a:t>neurons in a biological brain. Each connection, like the synapses in a biological brain, can transmit a </a:t>
            </a:r>
            <a:r>
              <a:rPr b="1" dirty="0"/>
              <a:t>signal</a:t>
            </a:r>
            <a:r>
              <a:rPr dirty="0"/>
              <a:t> from </a:t>
            </a:r>
            <a:endParaRPr lang="en-US" altLang="zh-CN" dirty="0"/>
          </a:p>
          <a:p>
            <a:r>
              <a:rPr dirty="0"/>
              <a:t>one artificial neuron to another. An artificial neuron that receives a signal can process it and then signal </a:t>
            </a:r>
            <a:r>
              <a:rPr b="1" dirty="0">
                <a:solidFill>
                  <a:schemeClr val="tx1"/>
                </a:solidFill>
              </a:rPr>
              <a:t>additional</a:t>
            </a:r>
            <a:r>
              <a:rPr dirty="0"/>
              <a:t> </a:t>
            </a:r>
            <a:endParaRPr lang="en-US" altLang="zh-CN" dirty="0"/>
          </a:p>
          <a:p>
            <a:r>
              <a:rPr dirty="0"/>
              <a:t>artificial neurons connected to it. </a:t>
            </a:r>
            <a:r>
              <a:rPr u="sng" dirty="0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2"/>
              </a:rPr>
              <a:t>https://en.wikipedia.org/wiki/Artificial_neural_network</a:t>
            </a:r>
          </a:p>
          <a:p>
            <a:pPr marL="285750" indent="-285750">
              <a:buSzPct val="100000"/>
              <a:buFont typeface="Arial"/>
              <a:buChar char="•"/>
            </a:pPr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pPr marL="285750" indent="-285750">
              <a:buSzPct val="100000"/>
              <a:buFont typeface="Arial"/>
              <a:buChar char="•"/>
            </a:pPr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  <a:p>
            <a:endParaRPr u="sng" dirty="0">
              <a:solidFill>
                <a:srgbClr val="4575FD"/>
              </a:solidFill>
              <a:uFill>
                <a:solidFill>
                  <a:srgbClr val="4575FD"/>
                </a:solidFill>
              </a:uFill>
              <a:hlinkClick r:id="rId2"/>
            </a:endParaRP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050" y="3277475"/>
            <a:ext cx="6681706" cy="22976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02">
            <a:extLst>
              <a:ext uri="{FF2B5EF4-FFF2-40B4-BE49-F238E27FC236}">
                <a16:creationId xmlns:a16="http://schemas.microsoft.com/office/drawing/2014/main" id="{F0EE13D9-8DC0-4AED-9F68-11C3A20C50BB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491" y="3249858"/>
            <a:ext cx="8097909" cy="260582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 Gates</a:t>
            </a:r>
          </a:p>
        </p:txBody>
      </p:sp>
      <p:sp>
        <p:nvSpPr>
          <p:cNvPr id="359" name="Shape 359"/>
          <p:cNvSpPr/>
          <p:nvPr/>
        </p:nvSpPr>
        <p:spPr>
          <a:xfrm>
            <a:off x="396104" y="824766"/>
            <a:ext cx="8738929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Step 2: Input Gate: Determine</a:t>
            </a:r>
            <a:r>
              <a:rPr lang="en-US" dirty="0"/>
              <a:t>s</a:t>
            </a:r>
            <a:r>
              <a:rPr dirty="0"/>
              <a:t> what new information should be input into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cell status. Sigmoid will determine which part of candidate C need to be </a:t>
            </a:r>
            <a:endParaRPr lang="en-US" altLang="zh-CN" dirty="0"/>
          </a:p>
          <a:p>
            <a:pPr>
              <a:buSzPct val="100000"/>
              <a:defRPr sz="2000"/>
            </a:pPr>
            <a:r>
              <a:rPr dirty="0"/>
              <a:t>updated while Tanh will create candidate C. 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360" name="Shape 360"/>
          <p:cNvSpPr/>
          <p:nvPr/>
        </p:nvSpPr>
        <p:spPr>
          <a:xfrm>
            <a:off x="4926389" y="3970388"/>
            <a:ext cx="20114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Percentage (Probability)</a:t>
            </a:r>
          </a:p>
        </p:txBody>
      </p:sp>
      <p:sp>
        <p:nvSpPr>
          <p:cNvPr id="361" name="Shape 361"/>
          <p:cNvSpPr/>
          <p:nvPr/>
        </p:nvSpPr>
        <p:spPr>
          <a:xfrm>
            <a:off x="4926389" y="5037188"/>
            <a:ext cx="143816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New information </a:t>
            </a:r>
          </a:p>
        </p:txBody>
      </p:sp>
      <p:sp>
        <p:nvSpPr>
          <p:cNvPr id="8" name="Shape 202">
            <a:extLst>
              <a:ext uri="{FF2B5EF4-FFF2-40B4-BE49-F238E27FC236}">
                <a16:creationId xmlns:a16="http://schemas.microsoft.com/office/drawing/2014/main" id="{BECF9299-2FE8-48A5-B94F-5C957B7CF93B}"/>
              </a:ext>
            </a:extLst>
          </p:cNvPr>
          <p:cNvSpPr/>
          <p:nvPr/>
        </p:nvSpPr>
        <p:spPr>
          <a:xfrm>
            <a:off x="824797" y="661688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 Gates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072" y="2891441"/>
            <a:ext cx="7892186" cy="290098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626074" y="809334"/>
            <a:ext cx="6601977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>
              <a:defRPr sz="2000"/>
            </a:pPr>
            <a:r>
              <a:rPr dirty="0"/>
              <a:t>Step 3: Update Cell State Ct. 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The old information should be kept: Ft * Old Cell State 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Newly updated information: it *~Ct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  <p:sp>
        <p:nvSpPr>
          <p:cNvPr id="367" name="Shape 367"/>
          <p:cNvSpPr/>
          <p:nvPr/>
        </p:nvSpPr>
        <p:spPr>
          <a:xfrm>
            <a:off x="5849138" y="4643488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Sigmoid: 0~1</a:t>
            </a:r>
          </a:p>
        </p:txBody>
      </p:sp>
      <p:sp>
        <p:nvSpPr>
          <p:cNvPr id="368" name="Shape 368"/>
          <p:cNvSpPr/>
          <p:nvPr/>
        </p:nvSpPr>
        <p:spPr>
          <a:xfrm>
            <a:off x="7030238" y="3927475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Sigmoid: 0~1</a:t>
            </a:r>
          </a:p>
        </p:txBody>
      </p:sp>
      <p:sp>
        <p:nvSpPr>
          <p:cNvPr id="369" name="Shape 369"/>
          <p:cNvSpPr/>
          <p:nvPr/>
        </p:nvSpPr>
        <p:spPr>
          <a:xfrm>
            <a:off x="5515445" y="5046095"/>
            <a:ext cx="362855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rPr lang="en-US" altLang="zh-CN" dirty="0" err="1"/>
              <a:t>RNN:Ct</a:t>
            </a:r>
            <a:r>
              <a:rPr lang="en-US" altLang="zh-CN" dirty="0"/>
              <a:t> = </a:t>
            </a:r>
            <a:r>
              <a:rPr lang="en-US" altLang="zh-CN" dirty="0" err="1"/>
              <a:t>fff</a:t>
            </a:r>
            <a:r>
              <a:rPr lang="en-US" altLang="zh-CN" dirty="0"/>
              <a:t>(Ct-3) </a:t>
            </a:r>
            <a:r>
              <a:rPr lang="en-US" altLang="zh-CN" dirty="0">
                <a:solidFill>
                  <a:srgbClr val="FF2600"/>
                </a:solidFill>
              </a:rPr>
              <a:t> if any of f’ = 0 then </a:t>
            </a:r>
            <a:r>
              <a:rPr lang="en-US" altLang="zh-CN" dirty="0" err="1">
                <a:solidFill>
                  <a:srgbClr val="FF2600"/>
                </a:solidFill>
              </a:rPr>
              <a:t>fff</a:t>
            </a:r>
            <a:r>
              <a:rPr lang="en-US" altLang="zh-CN" dirty="0">
                <a:solidFill>
                  <a:srgbClr val="FF2600"/>
                </a:solidFill>
              </a:rPr>
              <a:t>’ = 0</a:t>
            </a:r>
            <a:endParaRPr lang="en-US" altLang="zh-CN" dirty="0"/>
          </a:p>
          <a:p>
            <a:pPr>
              <a:defRPr>
                <a:solidFill>
                  <a:srgbClr val="FF2600"/>
                </a:solidFill>
              </a:defRPr>
            </a:pPr>
            <a:r>
              <a:rPr dirty="0"/>
              <a:t>multiplication —&gt; addition</a:t>
            </a:r>
          </a:p>
        </p:txBody>
      </p:sp>
      <p:sp>
        <p:nvSpPr>
          <p:cNvPr id="9" name="Shape 202">
            <a:extLst>
              <a:ext uri="{FF2B5EF4-FFF2-40B4-BE49-F238E27FC236}">
                <a16:creationId xmlns:a16="http://schemas.microsoft.com/office/drawing/2014/main" id="{25D8F0AF-1145-44ED-A8A4-DE47CC6F9594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Sequence Model: LSTM Gates</a:t>
            </a:r>
          </a:p>
        </p:txBody>
      </p:sp>
      <p:pic>
        <p:nvPicPr>
          <p:cNvPr id="3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3" y="2881187"/>
            <a:ext cx="8874307" cy="2806517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626074" y="809334"/>
            <a:ext cx="7180671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endParaRPr/>
          </a:p>
          <a:p>
            <a:pPr>
              <a:defRPr sz="2000"/>
            </a:pPr>
            <a:r>
              <a:t>Step 4: Output based on Cell State. </a:t>
            </a:r>
          </a:p>
          <a:p>
            <a:pPr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Sigmoid determines which part of cell state will be in output 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Tanh(Ct) * Sigmoid determines the final output  </a:t>
            </a:r>
          </a:p>
          <a:p>
            <a:pPr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938038" y="3421883"/>
            <a:ext cx="114689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Sigmoid: 0~1</a:t>
            </a:r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79A31479-827D-427D-949A-D32BC415BDBF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RNN/LSTM Use Cases</a:t>
            </a:r>
          </a:p>
        </p:txBody>
      </p:sp>
      <p:sp>
        <p:nvSpPr>
          <p:cNvPr id="379" name="Shape 379"/>
          <p:cNvSpPr/>
          <p:nvPr/>
        </p:nvSpPr>
        <p:spPr>
          <a:xfrm>
            <a:off x="567952" y="1196751"/>
            <a:ext cx="3255825" cy="650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Name Entity Recognition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Text Classification</a:t>
            </a:r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Machine Translation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dirty="0"/>
              <a:t>Image to Text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sz="2000"/>
            </a:pPr>
            <a:endParaRPr dirty="0"/>
          </a:p>
        </p:txBody>
      </p:sp>
      <p:sp>
        <p:nvSpPr>
          <p:cNvPr id="7" name="Shape 202">
            <a:extLst>
              <a:ext uri="{FF2B5EF4-FFF2-40B4-BE49-F238E27FC236}">
                <a16:creationId xmlns:a16="http://schemas.microsoft.com/office/drawing/2014/main" id="{30E5E06A-1625-41F9-A2C4-F976B2B7ACD5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Overall Induction of Neural Networks</a:t>
            </a:r>
          </a:p>
        </p:txBody>
      </p:sp>
      <p:sp>
        <p:nvSpPr>
          <p:cNvPr id="165" name="Shape 165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09557" y="961596"/>
            <a:ext cx="8714884" cy="7201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Deep Learning</a:t>
            </a:r>
            <a:r>
              <a:rPr dirty="0"/>
              <a:t> (</a:t>
            </a:r>
            <a:r>
              <a:rPr b="1" dirty="0"/>
              <a:t>Deep Neural Network</a:t>
            </a:r>
            <a:r>
              <a:rPr dirty="0"/>
              <a:t>) is a class of machine learning algorithms that:</a:t>
            </a:r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use a cascade of multiple layers of </a:t>
            </a:r>
            <a:r>
              <a:rPr b="1" dirty="0"/>
              <a:t>nonlinear processing</a:t>
            </a:r>
            <a:r>
              <a:rPr dirty="0"/>
              <a:t> units for </a:t>
            </a:r>
            <a:r>
              <a:rPr b="1" dirty="0"/>
              <a:t>auto</a:t>
            </a:r>
            <a:r>
              <a:rPr dirty="0"/>
              <a:t> </a:t>
            </a:r>
            <a:r>
              <a:rPr b="1" dirty="0"/>
              <a:t>feature extraction</a:t>
            </a:r>
            <a:r>
              <a:rPr dirty="0"/>
              <a:t> and </a:t>
            </a:r>
            <a:endParaRPr lang="en-US" altLang="zh-CN" dirty="0"/>
          </a:p>
          <a:p>
            <a:pPr>
              <a:buSzPct val="100000"/>
            </a:pPr>
            <a:r>
              <a:rPr dirty="0"/>
              <a:t>transformation. Each successive layer uses the output from the previous layer as input.</a:t>
            </a:r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learn in supervised (e.g., classification) and/or unsupervised (e.g., pattern analysis) manners.</a:t>
            </a:r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learn multiple levels of representations that correspond to different levels of abstraction; the levels form a </a:t>
            </a:r>
            <a:endParaRPr lang="en-US" altLang="zh-CN" dirty="0"/>
          </a:p>
          <a:p>
            <a:pPr>
              <a:buSzPct val="100000"/>
            </a:pPr>
            <a:r>
              <a:rPr dirty="0"/>
              <a:t>hierarchy of concepts.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endParaRPr dirty="0"/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762788" y="3400570"/>
            <a:ext cx="1316272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Traditional ML </a:t>
            </a:r>
          </a:p>
          <a:p>
            <a:r>
              <a:t>Algorithm:</a:t>
            </a:r>
          </a:p>
        </p:txBody>
      </p:sp>
      <p:sp>
        <p:nvSpPr>
          <p:cNvPr id="168" name="Shape 168"/>
          <p:cNvSpPr/>
          <p:nvPr/>
        </p:nvSpPr>
        <p:spPr>
          <a:xfrm>
            <a:off x="762788" y="4063787"/>
            <a:ext cx="13200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Deep Learning</a:t>
            </a:r>
          </a:p>
          <a:p>
            <a:r>
              <a:t>Algorithm:</a:t>
            </a:r>
          </a:p>
        </p:txBody>
      </p:sp>
      <p:sp>
        <p:nvSpPr>
          <p:cNvPr id="169" name="Shape 169"/>
          <p:cNvSpPr/>
          <p:nvPr/>
        </p:nvSpPr>
        <p:spPr>
          <a:xfrm>
            <a:off x="2378613" y="3286548"/>
            <a:ext cx="767508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  Input</a:t>
            </a:r>
          </a:p>
        </p:txBody>
      </p:sp>
      <p:sp>
        <p:nvSpPr>
          <p:cNvPr id="170" name="Shape 170"/>
          <p:cNvSpPr/>
          <p:nvPr/>
        </p:nvSpPr>
        <p:spPr>
          <a:xfrm>
            <a:off x="2378613" y="4030051"/>
            <a:ext cx="767508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  Input</a:t>
            </a:r>
          </a:p>
        </p:txBody>
      </p:sp>
      <p:sp>
        <p:nvSpPr>
          <p:cNvPr id="171" name="Shape 171"/>
          <p:cNvSpPr/>
          <p:nvPr/>
        </p:nvSpPr>
        <p:spPr>
          <a:xfrm>
            <a:off x="3458374" y="3286548"/>
            <a:ext cx="1856847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Manual Feature  Extraction </a:t>
            </a:r>
          </a:p>
        </p:txBody>
      </p:sp>
      <p:sp>
        <p:nvSpPr>
          <p:cNvPr id="172" name="Shape 172"/>
          <p:cNvSpPr/>
          <p:nvPr/>
        </p:nvSpPr>
        <p:spPr>
          <a:xfrm>
            <a:off x="3454641" y="4030051"/>
            <a:ext cx="1856847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Auto Multi Layer Feature  Extraction </a:t>
            </a:r>
          </a:p>
        </p:txBody>
      </p:sp>
      <p:sp>
        <p:nvSpPr>
          <p:cNvPr id="173" name="Shape 173"/>
          <p:cNvSpPr/>
          <p:nvPr/>
        </p:nvSpPr>
        <p:spPr>
          <a:xfrm>
            <a:off x="5620008" y="3286548"/>
            <a:ext cx="1452431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Weight Learning</a:t>
            </a:r>
          </a:p>
        </p:txBody>
      </p:sp>
      <p:sp>
        <p:nvSpPr>
          <p:cNvPr id="174" name="Shape 174"/>
          <p:cNvSpPr/>
          <p:nvPr/>
        </p:nvSpPr>
        <p:spPr>
          <a:xfrm>
            <a:off x="5620008" y="4030051"/>
            <a:ext cx="1452431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Weight Learning</a:t>
            </a:r>
          </a:p>
        </p:txBody>
      </p:sp>
      <p:sp>
        <p:nvSpPr>
          <p:cNvPr id="175" name="Shape 175"/>
          <p:cNvSpPr/>
          <p:nvPr/>
        </p:nvSpPr>
        <p:spPr>
          <a:xfrm>
            <a:off x="7380959" y="3286548"/>
            <a:ext cx="979208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Result Prediction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7380959" y="4030051"/>
            <a:ext cx="979208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Result Prediction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3156793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3156793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5351426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5351426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7081093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7081093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066632" y="4764976"/>
            <a:ext cx="874451" cy="479324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1: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Lines</a:t>
            </a:r>
          </a:p>
        </p:txBody>
      </p:sp>
      <p:sp>
        <p:nvSpPr>
          <p:cNvPr id="184" name="Shape 184"/>
          <p:cNvSpPr/>
          <p:nvPr/>
        </p:nvSpPr>
        <p:spPr>
          <a:xfrm>
            <a:off x="4068699" y="4756867"/>
            <a:ext cx="874450" cy="894399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3: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Simple Shapes</a:t>
            </a:r>
          </a:p>
        </p:txBody>
      </p:sp>
      <p:sp>
        <p:nvSpPr>
          <p:cNvPr id="185" name="Shape 185"/>
          <p:cNvSpPr/>
          <p:nvPr/>
        </p:nvSpPr>
        <p:spPr>
          <a:xfrm>
            <a:off x="5070765" y="4756867"/>
            <a:ext cx="874451" cy="894399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3: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Complex Shapes</a:t>
            </a:r>
          </a:p>
        </p:txBody>
      </p:sp>
      <p:sp>
        <p:nvSpPr>
          <p:cNvPr id="25" name="Shape 202">
            <a:extLst>
              <a:ext uri="{FF2B5EF4-FFF2-40B4-BE49-F238E27FC236}">
                <a16:creationId xmlns:a16="http://schemas.microsoft.com/office/drawing/2014/main" id="{F5D59774-9581-4F79-BE85-6A3660E8C3B8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Neural Networks Use Cases</a:t>
            </a:r>
          </a:p>
        </p:txBody>
      </p:sp>
      <p:pic>
        <p:nvPicPr>
          <p:cNvPr id="189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527" y="1234577"/>
            <a:ext cx="2246390" cy="400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5927" y="1234577"/>
            <a:ext cx="2251522" cy="400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8659" y="1252623"/>
            <a:ext cx="4298127" cy="342826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02">
            <a:extLst>
              <a:ext uri="{FF2B5EF4-FFF2-40B4-BE49-F238E27FC236}">
                <a16:creationId xmlns:a16="http://schemas.microsoft.com/office/drawing/2014/main" id="{202A32BC-7CA1-4AF0-ACC5-578570CB9FA2}"/>
              </a:ext>
            </a:extLst>
          </p:cNvPr>
          <p:cNvSpPr/>
          <p:nvPr/>
        </p:nvSpPr>
        <p:spPr>
          <a:xfrm>
            <a:off x="824797" y="6607364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Linear Classifier </a:t>
            </a:r>
          </a:p>
        </p:txBody>
      </p:sp>
      <p:sp>
        <p:nvSpPr>
          <p:cNvPr id="195" name="Shape 195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82" y="2122459"/>
            <a:ext cx="8784146" cy="371450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006600" y="4660900"/>
            <a:ext cx="2188816" cy="1185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3162300" y="2901344"/>
            <a:ext cx="1523256" cy="3880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999507" y="2757038"/>
            <a:ext cx="2787202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rgbClr val="0433FF"/>
                </a:solidFill>
              </a:rPr>
              <a:t>Input Matrix —&gt; (Flatten) 3072 *1</a:t>
            </a:r>
          </a:p>
          <a:p>
            <a:r>
              <a:rPr>
                <a:solidFill>
                  <a:srgbClr val="0433FF"/>
                </a:solidFill>
              </a:rPr>
              <a:t>—&gt;Transpose 1* 3072</a:t>
            </a:r>
          </a:p>
        </p:txBody>
      </p:sp>
      <p:sp>
        <p:nvSpPr>
          <p:cNvPr id="200" name="Shape 200"/>
          <p:cNvSpPr/>
          <p:nvPr/>
        </p:nvSpPr>
        <p:spPr>
          <a:xfrm>
            <a:off x="4699000" y="2118751"/>
            <a:ext cx="2188816" cy="1185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769514" y="2757038"/>
            <a:ext cx="204778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A598E"/>
                </a:solidFill>
              </a:defRPr>
            </a:lvl1pPr>
          </a:lstStyle>
          <a:p>
            <a:r>
              <a:t>Weight Matrix: 3072 * 10</a:t>
            </a:r>
          </a:p>
        </p:txBody>
      </p:sp>
      <p:sp>
        <p:nvSpPr>
          <p:cNvPr id="202" name="Shape 202"/>
          <p:cNvSpPr/>
          <p:nvPr/>
        </p:nvSpPr>
        <p:spPr>
          <a:xfrm>
            <a:off x="6913519" y="2094317"/>
            <a:ext cx="2188816" cy="42075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939509" y="3330133"/>
            <a:ext cx="2416236" cy="1299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 b="1"/>
            </a:pPr>
            <a:r>
              <a:t>1 * 10 Score </a:t>
            </a:r>
          </a:p>
          <a:p>
            <a:pPr>
              <a:defRPr sz="2800" b="1"/>
            </a:pPr>
            <a:r>
              <a:t>Matrix for 10 </a:t>
            </a:r>
          </a:p>
          <a:p>
            <a:pPr>
              <a:defRPr sz="2800" b="1"/>
            </a:pPr>
            <a:r>
              <a:t>Categories  </a:t>
            </a:r>
          </a:p>
        </p:txBody>
      </p:sp>
      <p:sp>
        <p:nvSpPr>
          <p:cNvPr id="13" name="Shape 202">
            <a:extLst>
              <a:ext uri="{FF2B5EF4-FFF2-40B4-BE49-F238E27FC236}">
                <a16:creationId xmlns:a16="http://schemas.microsoft.com/office/drawing/2014/main" id="{22ABAF04-026C-4C37-9959-7B0CDFFB9132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Linear Classifier 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525" y="1844190"/>
            <a:ext cx="7864763" cy="327118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8359930" y="1518604"/>
            <a:ext cx="755105" cy="42075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Shape 202">
            <a:extLst>
              <a:ext uri="{FF2B5EF4-FFF2-40B4-BE49-F238E27FC236}">
                <a16:creationId xmlns:a16="http://schemas.microsoft.com/office/drawing/2014/main" id="{4321DF5B-85E3-49C7-B8CE-71C5818FF740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Example: Calculate Loss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19" y="1414172"/>
            <a:ext cx="8917307" cy="446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6216" y="1937454"/>
            <a:ext cx="4137784" cy="1187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4626130" y="819821"/>
            <a:ext cx="4438994" cy="2787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486430" y="3332295"/>
            <a:ext cx="374894" cy="46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4052" y="1735387"/>
            <a:ext cx="4206974" cy="175612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5315738" y="1414172"/>
            <a:ext cx="266996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rPr dirty="0"/>
              <a:t>Real Output Probabilities: [0,0,1]</a:t>
            </a:r>
          </a:p>
          <a:p>
            <a:pPr>
              <a:defRPr>
                <a:solidFill>
                  <a:srgbClr val="FF2600"/>
                </a:solidFill>
              </a:defRPr>
            </a:pPr>
            <a:endParaRPr dirty="0"/>
          </a:p>
          <a:p>
            <a:pPr>
              <a:defRPr>
                <a:solidFill>
                  <a:srgbClr val="FF2600"/>
                </a:solidFill>
              </a:defRPr>
            </a:pPr>
            <a:r>
              <a:rPr lang="en-US" dirty="0"/>
              <a:t>Cross Entropy </a:t>
            </a:r>
            <a:r>
              <a:rPr dirty="0"/>
              <a:t>L</a:t>
            </a:r>
            <a:r>
              <a:rPr lang="en-US" dirty="0"/>
              <a:t>oss</a:t>
            </a:r>
            <a:r>
              <a:rPr dirty="0"/>
              <a:t> = - Log(pi)</a:t>
            </a:r>
            <a:r>
              <a:rPr lang="en-US" altLang="zh-CN" dirty="0"/>
              <a:t> </a:t>
            </a:r>
            <a:endParaRPr dirty="0"/>
          </a:p>
        </p:txBody>
      </p:sp>
      <p:sp>
        <p:nvSpPr>
          <p:cNvPr id="10" name="Shape 202">
            <a:extLst>
              <a:ext uri="{FF2B5EF4-FFF2-40B4-BE49-F238E27FC236}">
                <a16:creationId xmlns:a16="http://schemas.microsoft.com/office/drawing/2014/main" id="{A9591FD5-18D0-45CD-BD8F-6D6413362767}"/>
              </a:ext>
            </a:extLst>
          </p:cNvPr>
          <p:cNvSpPr/>
          <p:nvPr/>
        </p:nvSpPr>
        <p:spPr>
          <a:xfrm>
            <a:off x="824797" y="661688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r>
              <a:t>The Structure of Neural Networks</a:t>
            </a:r>
          </a:p>
        </p:txBody>
      </p:sp>
      <p:sp>
        <p:nvSpPr>
          <p:cNvPr id="221" name="Shape 221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274901" y="4308475"/>
            <a:ext cx="8972967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b="1" dirty="0"/>
              <a:t>Forward </a:t>
            </a:r>
            <a:r>
              <a:rPr b="1" dirty="0" err="1"/>
              <a:t>Propagation:</a:t>
            </a:r>
            <a:r>
              <a:rPr dirty="0" err="1"/>
              <a:t>The</a:t>
            </a:r>
            <a:r>
              <a:rPr dirty="0"/>
              <a:t> input X provides the initial information that then propagates to the </a:t>
            </a:r>
            <a:r>
              <a:rPr b="1" dirty="0"/>
              <a:t>hidden units</a:t>
            </a:r>
            <a:endParaRPr lang="en-US" altLang="zh-CN" b="1" dirty="0"/>
          </a:p>
          <a:p>
            <a:pPr>
              <a:buSzPct val="100000"/>
            </a:pPr>
            <a:r>
              <a:rPr dirty="0"/>
              <a:t> at each layer and finally produce the output. The architecture of the network entails determining its depth, width,</a:t>
            </a:r>
            <a:endParaRPr lang="en-US" altLang="zh-CN" dirty="0"/>
          </a:p>
          <a:p>
            <a:pPr>
              <a:buSzPct val="100000"/>
            </a:pPr>
            <a:r>
              <a:rPr dirty="0"/>
              <a:t> and </a:t>
            </a:r>
            <a:r>
              <a:rPr b="1" dirty="0"/>
              <a:t>activation</a:t>
            </a:r>
            <a:r>
              <a:rPr dirty="0"/>
              <a:t> </a:t>
            </a:r>
            <a:r>
              <a:rPr b="1" dirty="0"/>
              <a:t>functions</a:t>
            </a:r>
            <a:r>
              <a:rPr dirty="0"/>
              <a:t> used on each layer.</a:t>
            </a:r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b="1" dirty="0"/>
              <a:t>Calculate Loss</a:t>
            </a:r>
            <a:r>
              <a:rPr dirty="0"/>
              <a:t>: Measure the </a:t>
            </a:r>
            <a:r>
              <a:rPr b="1" dirty="0"/>
              <a:t>difference</a:t>
            </a:r>
            <a:r>
              <a:rPr dirty="0"/>
              <a:t> between the predicted output and real output. (Cross-Entropy, </a:t>
            </a:r>
            <a:endParaRPr lang="en-US" altLang="zh-CN" dirty="0"/>
          </a:p>
          <a:p>
            <a:pPr>
              <a:buSzPct val="100000"/>
            </a:pPr>
            <a:r>
              <a:rPr dirty="0"/>
              <a:t>MSE,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endParaRPr dirty="0"/>
          </a:p>
          <a:p>
            <a:pPr marL="285750" indent="-285750">
              <a:buSzPct val="100000"/>
              <a:buFont typeface="Arial"/>
              <a:buChar char="•"/>
            </a:pPr>
            <a:r>
              <a:rPr b="1" dirty="0"/>
              <a:t>Backward Propagation: </a:t>
            </a:r>
            <a:r>
              <a:rPr dirty="0"/>
              <a:t>Allows the information to go back from the cost backward through the network in </a:t>
            </a:r>
            <a:endParaRPr lang="en-US" altLang="zh-CN" dirty="0"/>
          </a:p>
          <a:p>
            <a:pPr>
              <a:buSzPct val="100000"/>
            </a:pPr>
            <a:r>
              <a:rPr dirty="0"/>
              <a:t>order to compute the </a:t>
            </a:r>
            <a:r>
              <a:rPr b="1" dirty="0"/>
              <a:t>gradient </a:t>
            </a:r>
            <a:r>
              <a:rPr dirty="0"/>
              <a:t>using SGD</a:t>
            </a:r>
            <a:r>
              <a:rPr lang="en-US" altLang="zh-CN" dirty="0"/>
              <a:t> to minimize loss</a:t>
            </a:r>
            <a:r>
              <a:rPr dirty="0"/>
              <a:t>. 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744" y="627157"/>
            <a:ext cx="6457512" cy="3459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750" y="1337541"/>
            <a:ext cx="1882247" cy="22165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02">
            <a:extLst>
              <a:ext uri="{FF2B5EF4-FFF2-40B4-BE49-F238E27FC236}">
                <a16:creationId xmlns:a16="http://schemas.microsoft.com/office/drawing/2014/main" id="{A946E3D4-ED1B-49C9-8059-55EA5B4A92E5}"/>
              </a:ext>
            </a:extLst>
          </p:cNvPr>
          <p:cNvSpPr/>
          <p:nvPr/>
        </p:nvSpPr>
        <p:spPr>
          <a:xfrm>
            <a:off x="824797" y="6597839"/>
            <a:ext cx="8150396" cy="231101"/>
          </a:xfrm>
          <a:prstGeom prst="rect">
            <a:avLst/>
          </a:prstGeom>
          <a:solidFill>
            <a:srgbClr val="002B6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97</TotalTime>
  <Words>1257</Words>
  <Application>Microsoft Office PowerPoint</Application>
  <PresentationFormat>On-screen Show (4:3)</PresentationFormat>
  <Paragraphs>307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Verdana</vt:lpstr>
      <vt:lpstr>NEC_standard4_3</vt:lpstr>
      <vt:lpstr>Neural Network and Sequence Models.pptx </vt:lpstr>
      <vt:lpstr>Syllabus</vt:lpstr>
      <vt:lpstr>Overall Induction of Neural Networks</vt:lpstr>
      <vt:lpstr>Overall Induction of Neural Networks</vt:lpstr>
      <vt:lpstr>Neural Networks Use Cases</vt:lpstr>
      <vt:lpstr>Example: Linear Classifier </vt:lpstr>
      <vt:lpstr>Example: Linear Classifier </vt:lpstr>
      <vt:lpstr>Example: Calculate Loss</vt:lpstr>
      <vt:lpstr>The Structure of Neural Networks</vt:lpstr>
      <vt:lpstr>From Logistic Regression to Perception </vt:lpstr>
      <vt:lpstr>Example: Forward Propagation and Loss Calculation</vt:lpstr>
      <vt:lpstr>Example: Backward Propagation to Calculate Gradient</vt:lpstr>
      <vt:lpstr>Example: Backward Propagation and Weight Update</vt:lpstr>
      <vt:lpstr>Example: Backward Propagation and Weight Update</vt:lpstr>
      <vt:lpstr>Neural Networks Non-Linear Classification</vt:lpstr>
      <vt:lpstr>Sequence Model: RNN Overview </vt:lpstr>
      <vt:lpstr>Sequence Model: RNN Structure</vt:lpstr>
      <vt:lpstr>Sequence Model: RNN Structure</vt:lpstr>
      <vt:lpstr>Sequence Model: RNN and BPTT</vt:lpstr>
      <vt:lpstr>Sequence Model:RNN and BPTT</vt:lpstr>
      <vt:lpstr>Sequence Model:Bi-direct RNN</vt:lpstr>
      <vt:lpstr>Sequence Model:Deep Bi-direct RNN</vt:lpstr>
      <vt:lpstr>Sequence Model:Image to Text Use Case </vt:lpstr>
      <vt:lpstr>Sequence Model:Image to Text Use Case </vt:lpstr>
      <vt:lpstr>Sequence Model: LSTM</vt:lpstr>
      <vt:lpstr>Sequence Model: LSTM</vt:lpstr>
      <vt:lpstr>Sequence Model: LSTM</vt:lpstr>
      <vt:lpstr>Sequence Model: LSTM</vt:lpstr>
      <vt:lpstr>Sequence Model: LSTM Gates</vt:lpstr>
      <vt:lpstr>Sequence Model: LSTM Gates</vt:lpstr>
      <vt:lpstr>Sequence Model: LSTM Gates</vt:lpstr>
      <vt:lpstr>Sequence Model: LSTM Gates</vt:lpstr>
      <vt:lpstr>RNN/LSTM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 and Sequence Models.pptx </dc:title>
  <cp:lastModifiedBy>Deng Jinchao</cp:lastModifiedBy>
  <cp:revision>58</cp:revision>
  <dcterms:modified xsi:type="dcterms:W3CDTF">2019-03-03T14:17:31Z</dcterms:modified>
</cp:coreProperties>
</file>